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7" r:id="rId1"/>
  </p:sldMasterIdLst>
  <p:notesMasterIdLst>
    <p:notesMasterId r:id="rId11"/>
  </p:notesMasterIdLst>
  <p:handoutMasterIdLst>
    <p:handoutMasterId r:id="rId12"/>
  </p:handoutMasterIdLst>
  <p:sldIdLst>
    <p:sldId id="429" r:id="rId2"/>
    <p:sldId id="830" r:id="rId3"/>
    <p:sldId id="832" r:id="rId4"/>
    <p:sldId id="831" r:id="rId5"/>
    <p:sldId id="833" r:id="rId6"/>
    <p:sldId id="834" r:id="rId7"/>
    <p:sldId id="835" r:id="rId8"/>
    <p:sldId id="836" r:id="rId9"/>
    <p:sldId id="837" r:id="rId10"/>
  </p:sldIdLst>
  <p:sldSz cx="9144000" cy="6858000" type="screen4x3"/>
  <p:notesSz cx="6950075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1708"/>
    <a:srgbClr val="1407C6"/>
    <a:srgbClr val="000000"/>
    <a:srgbClr val="FEFE33"/>
    <a:srgbClr val="860E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1904" autoAdjust="0"/>
    <p:restoredTop sz="87659" autoAdjust="0"/>
  </p:normalViewPr>
  <p:slideViewPr>
    <p:cSldViewPr>
      <p:cViewPr>
        <p:scale>
          <a:sx n="52" d="100"/>
          <a:sy n="52" d="100"/>
        </p:scale>
        <p:origin x="-80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1122" y="-84"/>
      </p:cViewPr>
      <p:guideLst>
        <p:guide orient="horz" pos="2909"/>
        <p:guide pos="218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1699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4271"/>
            <a:ext cx="3011699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2958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1699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8376" y="0"/>
            <a:ext cx="3011699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5225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6677" y="4387136"/>
            <a:ext cx="5096722" cy="4156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4271"/>
            <a:ext cx="3011699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8376" y="8774271"/>
            <a:ext cx="3011699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3E97F34-7A46-5C48-9994-4F17881B3FE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4986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6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6" charset="0"/>
        <a:ea typeface="ＭＳ Ｐゴシック" pitchFamily="-107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6" charset="0"/>
        <a:ea typeface="ＭＳ Ｐゴシック" pitchFamily="-107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6" charset="0"/>
        <a:ea typeface="ＭＳ Ｐゴシック" pitchFamily="-107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6" charset="0"/>
        <a:ea typeface="ＭＳ Ｐゴシック" pitchFamily="-107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DA8A38-43DE-1E45-BDAA-06CFBC403194}" type="slidenum">
              <a:rPr lang="en-US"/>
              <a:pPr/>
              <a:t>1</a:t>
            </a:fld>
            <a:endParaRPr 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Times" pitchFamily="-107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D85D09-D454-5B48-9B8D-8B9D79223F2D}" type="slidenum">
              <a:rPr lang="en-US"/>
              <a:pPr/>
              <a:t>2</a:t>
            </a:fld>
            <a:endParaRPr lang="en-US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Times" pitchFamily="-107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51494" indent="-289036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56145" indent="-231229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18602" indent="-231229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81060" indent="-231229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43518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3005976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68434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930891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7ABD6BDA-6152-44CB-A213-562AECF422E3}" type="slidenum">
              <a:rPr lang="en-US" sz="1200"/>
              <a:pPr/>
              <a:t>3</a:t>
            </a:fld>
            <a:endParaRPr lang="en-US" sz="120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D85D09-D454-5B48-9B8D-8B9D79223F2D}" type="slidenum">
              <a:rPr lang="en-US"/>
              <a:pPr/>
              <a:t>4</a:t>
            </a:fld>
            <a:endParaRPr lang="en-US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Times" pitchFamily="-107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51494" indent="-289036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56145" indent="-231229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18602" indent="-231229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81060" indent="-231229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43518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3005976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68434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930891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7ABD6BDA-6152-44CB-A213-562AECF422E3}" type="slidenum">
              <a:rPr lang="en-US" sz="1200"/>
              <a:pPr/>
              <a:t>5</a:t>
            </a:fld>
            <a:endParaRPr lang="en-US" sz="120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51494" indent="-289036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56145" indent="-231229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18602" indent="-231229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81060" indent="-231229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43518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3005976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68434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930891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7ABD6BDA-6152-44CB-A213-562AECF422E3}" type="slidenum">
              <a:rPr lang="en-US" sz="1200"/>
              <a:pPr/>
              <a:t>6</a:t>
            </a:fld>
            <a:endParaRPr lang="en-US" sz="120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51494" indent="-289036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56145" indent="-231229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18602" indent="-231229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81060" indent="-231229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43518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3005976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68434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930891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7ABD6BDA-6152-44CB-A213-562AECF422E3}" type="slidenum">
              <a:rPr lang="en-US" sz="1200"/>
              <a:pPr/>
              <a:t>7</a:t>
            </a:fld>
            <a:endParaRPr lang="en-US" sz="120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51494" indent="-289036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56145" indent="-231229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18602" indent="-231229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81060" indent="-231229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43518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3005976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68434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930891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7ABD6BDA-6152-44CB-A213-562AECF422E3}" type="slidenum">
              <a:rPr lang="en-US" sz="1200"/>
              <a:pPr/>
              <a:t>8</a:t>
            </a:fld>
            <a:endParaRPr lang="en-US" sz="120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51494" indent="-289036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56145" indent="-231229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18602" indent="-231229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81060" indent="-231229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43518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3005976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68434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930891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7ABD6BDA-6152-44CB-A213-562AECF422E3}" type="slidenum">
              <a:rPr lang="en-US" sz="1200"/>
              <a:pPr/>
              <a:t>9</a:t>
            </a:fld>
            <a:endParaRPr lang="en-US" sz="120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01304-89E5-FC41-ACFD-0B55FAE87A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631D-52DB-1447-A226-82DE15F1CC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1F7A-9A99-F440-AB2E-A35E116188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9BB5A-4CA8-5248-87E5-87E4D55D6F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C65D0-4649-F446-A949-9E1E20E5E1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0AF15-F3FB-A74B-AAEA-D2BF70839C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B0D1-A880-E34D-AFCF-959556EE69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F9CC5-A27F-0847-A803-E78652675D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BC664-25E8-FD45-80CF-0A4EAF443B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0D1C7-DAD4-FA4C-B411-5E87C498A9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C9F08-5894-124D-8228-182F46930F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28619F-CFF2-5C43-B53A-D6B9DFB973F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6GMCEqITmcU" TargetMode="External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c7Ju4lBowMY" TargetMode="External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04800"/>
            <a:ext cx="9067800" cy="1774825"/>
          </a:xfrm>
        </p:spPr>
        <p:txBody>
          <a:bodyPr>
            <a:normAutofit fontScale="90000"/>
          </a:bodyPr>
          <a:lstStyle/>
          <a:p>
            <a:r>
              <a:rPr lang="en-US" sz="4800" dirty="0" smtClean="0"/>
              <a:t>Exploring the Right Postsecondary Fit</a:t>
            </a:r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i="1" dirty="0" smtClean="0">
                <a:solidFill>
                  <a:srgbClr val="000000"/>
                </a:solidFill>
              </a:rPr>
              <a:t>Factors to Consider</a:t>
            </a:r>
            <a:endParaRPr lang="en-US" i="1" dirty="0">
              <a:solidFill>
                <a:srgbClr val="000000"/>
              </a:solidFill>
            </a:endParaRP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8</a:t>
            </a:r>
            <a:r>
              <a:rPr lang="en-US" baseline="30000" dirty="0" smtClean="0">
                <a:solidFill>
                  <a:srgbClr val="000000"/>
                </a:solidFill>
              </a:rPr>
              <a:t>th</a:t>
            </a:r>
            <a:r>
              <a:rPr lang="en-US" dirty="0" smtClean="0">
                <a:solidFill>
                  <a:srgbClr val="000000"/>
                </a:solidFill>
              </a:rPr>
              <a:t> Grade 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Advisory Activity 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3" t="48409" r="51827" b="29319"/>
          <a:stretch/>
        </p:blipFill>
        <p:spPr bwMode="auto">
          <a:xfrm>
            <a:off x="1264231" y="1880937"/>
            <a:ext cx="6508104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Video: Liberal Arts Colleges</a:t>
            </a:r>
            <a:endParaRPr lang="en-US" i="1" dirty="0"/>
          </a:p>
        </p:txBody>
      </p:sp>
      <p:sp>
        <p:nvSpPr>
          <p:cNvPr id="735235" name="Rectangle 3"/>
          <p:cNvSpPr>
            <a:spLocks noGrp="1" noChangeArrowheads="1"/>
          </p:cNvSpPr>
          <p:nvPr>
            <p:ph idx="1"/>
          </p:nvPr>
        </p:nvSpPr>
        <p:spPr>
          <a:xfrm>
            <a:off x="76200" y="1371600"/>
            <a:ext cx="9067800" cy="548640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3600" dirty="0" smtClean="0"/>
              <a:t>Listen for:</a:t>
            </a:r>
          </a:p>
          <a:p>
            <a:pPr lvl="1">
              <a:spcBef>
                <a:spcPts val="0"/>
              </a:spcBef>
            </a:pPr>
            <a:r>
              <a:rPr lang="en-US" sz="3200" dirty="0" smtClean="0"/>
              <a:t> </a:t>
            </a:r>
            <a:r>
              <a:rPr lang="en-US" sz="3100" dirty="0"/>
              <a:t>What are strong points of liberal arts colleges? </a:t>
            </a:r>
          </a:p>
          <a:p>
            <a:pPr lvl="1">
              <a:spcBef>
                <a:spcPts val="0"/>
              </a:spcBef>
            </a:pPr>
            <a:r>
              <a:rPr lang="en-US" sz="3100" dirty="0" smtClean="0"/>
              <a:t> What classes outside your major might you have to take more of? 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2000" i="1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en-US" sz="2000" i="1" dirty="0" smtClean="0"/>
              <a:t>(Click on picture to play video)</a:t>
            </a:r>
            <a:r>
              <a:rPr lang="en-US" sz="2000" dirty="0" smtClean="0"/>
              <a:t>  </a:t>
            </a:r>
            <a:endParaRPr lang="en-US" sz="2000" dirty="0"/>
          </a:p>
        </p:txBody>
      </p:sp>
      <p:pic>
        <p:nvPicPr>
          <p:cNvPr id="3074" name="Picture 2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90" t="31364" r="46971" b="38816"/>
          <a:stretch/>
        </p:blipFill>
        <p:spPr bwMode="auto">
          <a:xfrm>
            <a:off x="1219200" y="4390048"/>
            <a:ext cx="6665416" cy="2520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351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Liberal Arts Colleges Highlights</a:t>
            </a:r>
            <a:endParaRPr lang="en-US" sz="3600" i="1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0" y="1371600"/>
            <a:ext cx="9144000" cy="5486400"/>
          </a:xfrm>
        </p:spPr>
        <p:txBody>
          <a:bodyPr>
            <a:normAutofit/>
          </a:bodyPr>
          <a:lstStyle/>
          <a:p>
            <a:pPr>
              <a:spcBef>
                <a:spcPts val="200"/>
              </a:spcBef>
            </a:pPr>
            <a:r>
              <a:rPr lang="en-US" dirty="0" smtClean="0"/>
              <a:t>Committed to providing a broad education</a:t>
            </a:r>
          </a:p>
          <a:p>
            <a:pPr>
              <a:spcBef>
                <a:spcPts val="200"/>
              </a:spcBef>
            </a:pPr>
            <a:r>
              <a:rPr lang="en-US" dirty="0" smtClean="0"/>
              <a:t>Examples: Carleton and Macalester </a:t>
            </a:r>
          </a:p>
          <a:p>
            <a:pPr>
              <a:spcBef>
                <a:spcPts val="200"/>
              </a:spcBef>
            </a:pPr>
            <a:r>
              <a:rPr lang="en-US" dirty="0" smtClean="0"/>
              <a:t>Take more arts, humanities, and sciences outside their major</a:t>
            </a:r>
          </a:p>
          <a:p>
            <a:pPr>
              <a:spcBef>
                <a:spcPts val="200"/>
              </a:spcBef>
            </a:pPr>
            <a:r>
              <a:rPr lang="en-US" dirty="0" smtClean="0"/>
              <a:t>Tend to be small: 1,500 to 8,000 students</a:t>
            </a:r>
          </a:p>
          <a:p>
            <a:pPr>
              <a:spcBef>
                <a:spcPts val="200"/>
              </a:spcBef>
            </a:pPr>
            <a:r>
              <a:rPr lang="en-US" dirty="0" smtClean="0"/>
              <a:t>Often in rural areas, small towns or suburbs</a:t>
            </a:r>
          </a:p>
          <a:p>
            <a:pPr>
              <a:spcBef>
                <a:spcPts val="200"/>
              </a:spcBef>
            </a:pPr>
            <a:r>
              <a:rPr lang="en-US" dirty="0" smtClean="0"/>
              <a:t>Some strong points</a:t>
            </a:r>
          </a:p>
          <a:p>
            <a:pPr marL="512763" lvl="1" indent="-336550">
              <a:spcBef>
                <a:spcPts val="200"/>
              </a:spcBef>
            </a:pPr>
            <a:r>
              <a:rPr lang="en-US" sz="2700" dirty="0" smtClean="0"/>
              <a:t>Excellent teaching, close to faculty, close-knit community</a:t>
            </a:r>
          </a:p>
          <a:p>
            <a:pPr marL="112713" indent="-336550">
              <a:spcBef>
                <a:spcPts val="200"/>
              </a:spcBef>
            </a:pPr>
            <a:r>
              <a:rPr lang="en-US" sz="3100" dirty="0" smtClean="0"/>
              <a:t>Possible weak points</a:t>
            </a:r>
          </a:p>
          <a:p>
            <a:pPr marL="512763" lvl="1" indent="-336550">
              <a:spcBef>
                <a:spcPts val="200"/>
              </a:spcBef>
            </a:pPr>
            <a:r>
              <a:rPr lang="en-US" sz="2700" dirty="0" smtClean="0"/>
              <a:t>May be remote location, limited range of classes, expensive</a:t>
            </a:r>
          </a:p>
        </p:txBody>
      </p:sp>
    </p:spTree>
    <p:extLst>
      <p:ext uri="{BB962C8B-B14F-4D97-AF65-F5344CB8AC3E}">
        <p14:creationId xmlns:p14="http://schemas.microsoft.com/office/powerpoint/2010/main" val="3823343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Video: Research Universities</a:t>
            </a:r>
            <a:endParaRPr lang="en-US" i="1" dirty="0"/>
          </a:p>
        </p:txBody>
      </p:sp>
      <p:sp>
        <p:nvSpPr>
          <p:cNvPr id="735235" name="Rectangle 3"/>
          <p:cNvSpPr>
            <a:spLocks noGrp="1" noChangeArrowheads="1"/>
          </p:cNvSpPr>
          <p:nvPr>
            <p:ph idx="1"/>
          </p:nvPr>
        </p:nvSpPr>
        <p:spPr>
          <a:xfrm>
            <a:off x="76200" y="1371600"/>
            <a:ext cx="9067800" cy="54864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3600" dirty="0" smtClean="0"/>
              <a:t>Take notes</a:t>
            </a:r>
          </a:p>
          <a:p>
            <a:pPr lvl="1">
              <a:spcBef>
                <a:spcPts val="0"/>
              </a:spcBef>
            </a:pPr>
            <a:r>
              <a:rPr lang="en-US" sz="3200" dirty="0" smtClean="0"/>
              <a:t> </a:t>
            </a:r>
            <a:r>
              <a:rPr lang="en-US" sz="3100" dirty="0"/>
              <a:t>What </a:t>
            </a:r>
            <a:r>
              <a:rPr lang="en-US" sz="3100" dirty="0" smtClean="0"/>
              <a:t>is a focus of </a:t>
            </a:r>
            <a:r>
              <a:rPr lang="en-US" sz="3100" dirty="0"/>
              <a:t>research universities? </a:t>
            </a:r>
            <a:endParaRPr lang="en-US" sz="3100" dirty="0" smtClean="0"/>
          </a:p>
          <a:p>
            <a:pPr lvl="1">
              <a:spcBef>
                <a:spcPts val="0"/>
              </a:spcBef>
            </a:pPr>
            <a:r>
              <a:rPr lang="en-US" sz="3100" dirty="0"/>
              <a:t> </a:t>
            </a:r>
            <a:r>
              <a:rPr lang="en-US" sz="3100" dirty="0" smtClean="0"/>
              <a:t>What </a:t>
            </a:r>
            <a:r>
              <a:rPr lang="en-US" sz="3100" dirty="0"/>
              <a:t>are strong points of research universities? </a:t>
            </a:r>
            <a:endParaRPr lang="en-US" sz="3100" dirty="0" smtClean="0"/>
          </a:p>
          <a:p>
            <a:pPr>
              <a:spcBef>
                <a:spcPts val="0"/>
              </a:spcBef>
            </a:pPr>
            <a:r>
              <a:rPr lang="en-US" sz="2800" i="1" dirty="0" smtClean="0"/>
              <a:t>Click on picture to play video</a:t>
            </a:r>
            <a:r>
              <a:rPr lang="en-US" sz="3600" dirty="0" smtClean="0"/>
              <a:t>  </a:t>
            </a:r>
            <a:endParaRPr lang="en-US" sz="3600" dirty="0"/>
          </a:p>
        </p:txBody>
      </p:sp>
      <p:pic>
        <p:nvPicPr>
          <p:cNvPr id="4098" name="Picture 2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6" t="27954" r="45471" b="38637"/>
          <a:stretch/>
        </p:blipFill>
        <p:spPr bwMode="auto">
          <a:xfrm>
            <a:off x="1411705" y="4414057"/>
            <a:ext cx="6119625" cy="244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334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Research Universities Highlights</a:t>
            </a:r>
            <a:endParaRPr lang="en-US" sz="3600" i="1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0" y="1371600"/>
            <a:ext cx="9144000" cy="5486400"/>
          </a:xfrm>
        </p:spPr>
        <p:txBody>
          <a:bodyPr>
            <a:normAutofit/>
          </a:bodyPr>
          <a:lstStyle/>
          <a:p>
            <a:pPr>
              <a:spcBef>
                <a:spcPts val="200"/>
              </a:spcBef>
            </a:pPr>
            <a:r>
              <a:rPr lang="en-US" dirty="0" smtClean="0"/>
              <a:t>A focus is on original research</a:t>
            </a:r>
          </a:p>
          <a:p>
            <a:pPr marL="400050" lvl="2" indent="0">
              <a:spcBef>
                <a:spcPts val="200"/>
              </a:spcBef>
              <a:buNone/>
            </a:pPr>
            <a:r>
              <a:rPr lang="en-US" dirty="0" smtClean="0"/>
              <a:t>	</a:t>
            </a:r>
            <a:r>
              <a:rPr lang="en-US" sz="2800" dirty="0" smtClean="0"/>
              <a:t>Example: University of Minnesota</a:t>
            </a:r>
          </a:p>
          <a:p>
            <a:pPr>
              <a:spcBef>
                <a:spcPts val="200"/>
              </a:spcBef>
            </a:pPr>
            <a:r>
              <a:rPr lang="en-US" dirty="0" smtClean="0"/>
              <a:t>Some strong points</a:t>
            </a:r>
          </a:p>
          <a:p>
            <a:pPr marL="512763" lvl="1" indent="-336550">
              <a:spcBef>
                <a:spcPts val="200"/>
              </a:spcBef>
            </a:pPr>
            <a:r>
              <a:rPr lang="en-US" sz="2700" dirty="0" smtClean="0"/>
              <a:t>Excellent academics, </a:t>
            </a:r>
            <a:r>
              <a:rPr lang="en-US" sz="2700" dirty="0"/>
              <a:t>e</a:t>
            </a:r>
            <a:r>
              <a:rPr lang="en-US" sz="2700" dirty="0" smtClean="0"/>
              <a:t>ntrée to top graduate programs, exposure to research, outstanding facilities, many majors  </a:t>
            </a:r>
            <a:endParaRPr lang="en-US" sz="2700" dirty="0"/>
          </a:p>
          <a:p>
            <a:pPr marL="112713" indent="-336550">
              <a:spcBef>
                <a:spcPts val="200"/>
              </a:spcBef>
            </a:pPr>
            <a:r>
              <a:rPr lang="en-US" sz="3100" dirty="0" smtClean="0"/>
              <a:t>Possible weak points</a:t>
            </a:r>
            <a:endParaRPr lang="en-US" sz="3100" dirty="0"/>
          </a:p>
          <a:p>
            <a:pPr marL="512763" lvl="1" indent="-336550">
              <a:spcBef>
                <a:spcPts val="200"/>
              </a:spcBef>
            </a:pPr>
            <a:r>
              <a:rPr lang="en-US" sz="2700" dirty="0" smtClean="0"/>
              <a:t>Highly competitive admissions, some classes are taught by teaching assistants and can have many students</a:t>
            </a:r>
            <a:endParaRPr lang="en-US" sz="2700" dirty="0"/>
          </a:p>
          <a:p>
            <a:pPr>
              <a:spcBef>
                <a:spcPts val="200"/>
              </a:spcBef>
            </a:pPr>
            <a:endParaRPr lang="en-US" dirty="0" smtClean="0"/>
          </a:p>
          <a:p>
            <a:pPr>
              <a:spcBef>
                <a:spcPts val="200"/>
              </a:spcBef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985236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Factors to Consider and</a:t>
            </a:r>
            <a:br>
              <a:rPr lang="en-US" dirty="0" smtClean="0"/>
            </a:br>
            <a:r>
              <a:rPr lang="en-US" dirty="0" smtClean="0"/>
              <a:t>College Majors</a:t>
            </a:r>
            <a:endParaRPr lang="en-US" sz="3600" i="1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0" y="1371600"/>
            <a:ext cx="9144000" cy="5486400"/>
          </a:xfrm>
        </p:spPr>
        <p:txBody>
          <a:bodyPr>
            <a:normAutofit/>
          </a:bodyPr>
          <a:lstStyle/>
          <a:p>
            <a:pPr>
              <a:spcBef>
                <a:spcPts val="200"/>
              </a:spcBef>
            </a:pPr>
            <a:r>
              <a:rPr lang="en-US" dirty="0" smtClean="0"/>
              <a:t>There are many factors to consider when choosing a postsecondary institution including</a:t>
            </a:r>
          </a:p>
          <a:p>
            <a:pPr marL="577850" lvl="1" indent="-354013">
              <a:spcBef>
                <a:spcPts val="200"/>
              </a:spcBef>
            </a:pPr>
            <a:r>
              <a:rPr lang="en-US" sz="2600" dirty="0" smtClean="0"/>
              <a:t>Number of years it takes to graduate, size of school, cost, location, admittance standards, extracurricular activities, average salary after graduation, variety/choices of classes and majors, who teaches the classes, size of classes, research studies opportunities, where students live</a:t>
            </a:r>
          </a:p>
          <a:p>
            <a:pPr marL="177800" indent="-354013">
              <a:spcBef>
                <a:spcPts val="200"/>
              </a:spcBef>
            </a:pPr>
            <a:r>
              <a:rPr lang="en-US" sz="3000" dirty="0" smtClean="0"/>
              <a:t>Read the “Factors to Consider” sheet</a:t>
            </a:r>
          </a:p>
          <a:p>
            <a:pPr marL="177800" indent="-354013">
              <a:spcBef>
                <a:spcPts val="200"/>
              </a:spcBef>
            </a:pPr>
            <a:r>
              <a:rPr lang="en-US" sz="3000" dirty="0" smtClean="0"/>
              <a:t>Read the “Majors by College Type” sheet</a:t>
            </a:r>
          </a:p>
          <a:p>
            <a:pPr marL="577850" lvl="1" indent="-354013">
              <a:spcBef>
                <a:spcPts val="200"/>
              </a:spcBef>
            </a:pPr>
            <a:r>
              <a:rPr lang="en-US" sz="2600" b="1" dirty="0" smtClean="0"/>
              <a:t>Important: </a:t>
            </a:r>
            <a:r>
              <a:rPr lang="en-US" sz="2600" dirty="0" smtClean="0"/>
              <a:t>This is a just sampling of college majors </a:t>
            </a:r>
          </a:p>
          <a:p>
            <a:pPr marL="577850" lvl="2" indent="-241300">
              <a:spcBef>
                <a:spcPts val="200"/>
              </a:spcBef>
            </a:pPr>
            <a:r>
              <a:rPr lang="en-US" sz="2200" dirty="0" smtClean="0"/>
              <a:t>Many of the same college majors are offered at different types of colleges</a:t>
            </a:r>
          </a:p>
          <a:p>
            <a:pPr marL="177800" indent="-354013">
              <a:spcBef>
                <a:spcPts val="200"/>
              </a:spcBef>
            </a:pPr>
            <a:r>
              <a:rPr lang="en-US" sz="3000" dirty="0" smtClean="0"/>
              <a:t>Complete the “My College Factors</a:t>
            </a:r>
            <a:r>
              <a:rPr lang="en-US" sz="3000" smtClean="0"/>
              <a:t>” sheet</a:t>
            </a:r>
            <a:endParaRPr lang="en-US" sz="3000" dirty="0" smtClean="0"/>
          </a:p>
          <a:p>
            <a:pPr>
              <a:spcBef>
                <a:spcPts val="200"/>
              </a:spcBef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0514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73" t="21818" r="38564" b="15790"/>
          <a:stretch/>
        </p:blipFill>
        <p:spPr bwMode="auto">
          <a:xfrm>
            <a:off x="0" y="-4018"/>
            <a:ext cx="9144000" cy="6862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7504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28" t="22500" r="38436" b="16136"/>
          <a:stretch/>
        </p:blipFill>
        <p:spPr bwMode="auto">
          <a:xfrm>
            <a:off x="0" y="-22037"/>
            <a:ext cx="9144000" cy="6908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1553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22" t="24090" r="34705" b="12955"/>
          <a:stretch/>
        </p:blipFill>
        <p:spPr bwMode="auto">
          <a:xfrm>
            <a:off x="-12326" y="1"/>
            <a:ext cx="915632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1553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36040</TotalTime>
  <Words>284</Words>
  <Application>Microsoft Macintosh PowerPoint</Application>
  <PresentationFormat>On-screen Show (4:3)</PresentationFormat>
  <Paragraphs>49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Exploring the Right Postsecondary Fit Factors to Consider</vt:lpstr>
      <vt:lpstr>Video: Liberal Arts Colleges</vt:lpstr>
      <vt:lpstr>Liberal Arts Colleges Highlights</vt:lpstr>
      <vt:lpstr>Video: Research Universities</vt:lpstr>
      <vt:lpstr>Research Universities Highlights</vt:lpstr>
      <vt:lpstr>Factors to Consider and College Majors</vt:lpstr>
      <vt:lpstr>PowerPoint Presentation</vt:lpstr>
      <vt:lpstr>PowerPoint Presentation</vt:lpstr>
      <vt:lpstr>PowerPoint Presentation</vt:lpstr>
    </vt:vector>
  </TitlesOfParts>
  <Company>뿿붠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wtm spps</dc:creator>
  <cp:lastModifiedBy>User</cp:lastModifiedBy>
  <cp:revision>686</cp:revision>
  <cp:lastPrinted>2008-07-28T22:46:31Z</cp:lastPrinted>
  <dcterms:created xsi:type="dcterms:W3CDTF">2011-05-09T17:39:49Z</dcterms:created>
  <dcterms:modified xsi:type="dcterms:W3CDTF">2013-09-11T18:57:28Z</dcterms:modified>
</cp:coreProperties>
</file>